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311" r:id="rId3"/>
    <p:sldId id="304" r:id="rId4"/>
    <p:sldId id="298" r:id="rId5"/>
    <p:sldId id="309" r:id="rId6"/>
    <p:sldId id="312" r:id="rId7"/>
    <p:sldId id="303" r:id="rId8"/>
    <p:sldId id="305" r:id="rId9"/>
    <p:sldId id="308" r:id="rId10"/>
    <p:sldId id="310" r:id="rId11"/>
    <p:sldId id="313" r:id="rId1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0283" autoAdjust="0"/>
  </p:normalViewPr>
  <p:slideViewPr>
    <p:cSldViewPr snapToGrid="0">
      <p:cViewPr varScale="1">
        <p:scale>
          <a:sx n="20" d="100"/>
          <a:sy n="20" d="100"/>
        </p:scale>
        <p:origin x="1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Little, Aleathea" userId="200b8296-1816-480f-b7fd-5ad60e8b88c9" providerId="ADAL" clId="{CF17DD57-061A-4A19-B580-BEAF164676A0}"/>
    <pc:docChg chg="modSld">
      <pc:chgData name="Harris-Little, Aleathea" userId="200b8296-1816-480f-b7fd-5ad60e8b88c9" providerId="ADAL" clId="{CF17DD57-061A-4A19-B580-BEAF164676A0}" dt="2022-10-17T14:54:44.050" v="0" actId="14100"/>
      <pc:docMkLst>
        <pc:docMk/>
      </pc:docMkLst>
      <pc:sldChg chg="modSp mod">
        <pc:chgData name="Harris-Little, Aleathea" userId="200b8296-1816-480f-b7fd-5ad60e8b88c9" providerId="ADAL" clId="{CF17DD57-061A-4A19-B580-BEAF164676A0}" dt="2022-10-17T14:54:44.050" v="0" actId="14100"/>
        <pc:sldMkLst>
          <pc:docMk/>
          <pc:sldMk cId="3411301440" sldId="312"/>
        </pc:sldMkLst>
        <pc:spChg chg="mod">
          <ac:chgData name="Harris-Little, Aleathea" userId="200b8296-1816-480f-b7fd-5ad60e8b88c9" providerId="ADAL" clId="{CF17DD57-061A-4A19-B580-BEAF164676A0}" dt="2022-10-17T14:54:44.050" v="0" actId="14100"/>
          <ac:spMkLst>
            <pc:docMk/>
            <pc:sldMk cId="3411301440" sldId="312"/>
            <ac:spMk id="3" creationId="{73D76C80-056D-4083-83D4-7877C5BD20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F15026BB-C894-4862-8D46-47588139D950}" type="datetimeFigureOut">
              <a:rPr lang="en-US" smtClean="0"/>
              <a:t>10/17/2022</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A66E5499-E05A-462B-9629-93F4492884B3}" type="slidenum">
              <a:rPr lang="en-US" smtClean="0"/>
              <a:t>‹#›</a:t>
            </a:fld>
            <a:endParaRPr lang="en-US"/>
          </a:p>
        </p:txBody>
      </p:sp>
    </p:spTree>
    <p:extLst>
      <p:ext uri="{BB962C8B-B14F-4D97-AF65-F5344CB8AC3E}">
        <p14:creationId xmlns:p14="http://schemas.microsoft.com/office/powerpoint/2010/main" val="3478734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6E5499-E05A-462B-9629-93F4492884B3}" type="slidenum">
              <a:rPr lang="en-US" smtClean="0"/>
              <a:t>3</a:t>
            </a:fld>
            <a:endParaRPr lang="en-US"/>
          </a:p>
        </p:txBody>
      </p:sp>
    </p:spTree>
    <p:extLst>
      <p:ext uri="{BB962C8B-B14F-4D97-AF65-F5344CB8AC3E}">
        <p14:creationId xmlns:p14="http://schemas.microsoft.com/office/powerpoint/2010/main" val="77405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SIP is the school improvement plan. It is a live document where we work with team of people to create a plan to meet and exceed our school goals. This plan is reviewed at least twice per year (Fall and Spring) to make sure our using the proper action steps to reach our school goals. </a:t>
            </a:r>
          </a:p>
        </p:txBody>
      </p:sp>
      <p:sp>
        <p:nvSpPr>
          <p:cNvPr id="4" name="Slide Number Placeholder 3"/>
          <p:cNvSpPr>
            <a:spLocks noGrp="1"/>
          </p:cNvSpPr>
          <p:nvPr>
            <p:ph type="sldNum" sz="quarter" idx="5"/>
          </p:nvPr>
        </p:nvSpPr>
        <p:spPr/>
        <p:txBody>
          <a:bodyPr/>
          <a:lstStyle/>
          <a:p>
            <a:fld id="{A66E5499-E05A-462B-9629-93F4492884B3}" type="slidenum">
              <a:rPr lang="en-US" smtClean="0"/>
              <a:t>4</a:t>
            </a:fld>
            <a:endParaRPr lang="en-US"/>
          </a:p>
        </p:txBody>
      </p:sp>
    </p:spTree>
    <p:extLst>
      <p:ext uri="{BB962C8B-B14F-4D97-AF65-F5344CB8AC3E}">
        <p14:creationId xmlns:p14="http://schemas.microsoft.com/office/powerpoint/2010/main" val="61836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23868" y="3836214"/>
            <a:ext cx="9569513" cy="1628853"/>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023867" y="5465065"/>
            <a:ext cx="9570988" cy="814427"/>
          </a:xfrm>
        </p:spPr>
        <p:txBody>
          <a:bodyPr>
            <a:normAutofit/>
          </a:bodyPr>
          <a:lstStyle>
            <a:lvl1pPr marL="0" indent="0" algn="r">
              <a:buNone/>
              <a:defRPr sz="3733" b="0" i="0"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DF31C2C5-9240-4EDC-BA67-FAB363147F4A}"/>
              </a:ext>
            </a:extLst>
          </p:cNvPr>
          <p:cNvSpPr txBox="1"/>
          <p:nvPr userDrawn="1"/>
        </p:nvSpPr>
        <p:spPr>
          <a:xfrm>
            <a:off x="-12200" y="6951663"/>
            <a:ext cx="11186167" cy="666977"/>
          </a:xfrm>
          <a:prstGeom prst="rect">
            <a:avLst/>
          </a:prstGeom>
          <a:noFill/>
        </p:spPr>
        <p:txBody>
          <a:bodyPr wrap="square" rtlCol="0">
            <a:spAutoFit/>
          </a:bodyPr>
          <a:lstStyle/>
          <a:p>
            <a:r>
              <a:rPr lang="en-US" sz="1867">
                <a:solidFill>
                  <a:schemeClr val="bg1">
                    <a:lumMod val="65000"/>
                  </a:schemeClr>
                </a:solidFill>
              </a:rPr>
              <a:t>This presentation uses a free template provided by FPPT.com</a:t>
            </a:r>
          </a:p>
          <a:p>
            <a:r>
              <a:rPr lang="en-US" sz="1867">
                <a:solidFill>
                  <a:schemeClr val="bg1">
                    <a:lumMod val="65000"/>
                  </a:schemeClr>
                </a:solidFill>
              </a:rPr>
              <a:t>www.free-power-point-templates.com</a:t>
            </a:r>
          </a:p>
        </p:txBody>
      </p:sp>
    </p:spTree>
    <p:extLst>
      <p:ext uri="{BB962C8B-B14F-4D97-AF65-F5344CB8AC3E}">
        <p14:creationId xmlns:p14="http://schemas.microsoft.com/office/powerpoint/2010/main" val="194840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0327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8018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CF64F543-FF1F-49DE-AEEC-E50C6ED242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224408"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578507"/>
            <a:ext cx="10994760" cy="814427"/>
          </a:xfrm>
        </p:spPr>
        <p:txBody>
          <a:bodyPr>
            <a:normAutofit/>
          </a:bodyPr>
          <a:lstStyle>
            <a:lvl1pPr algn="r">
              <a:defRPr sz="4800" baseline="0">
                <a:solidFill>
                  <a:srgbClr val="5B30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98621" y="1800148"/>
            <a:ext cx="10994760" cy="4479339"/>
          </a:xfrm>
        </p:spPr>
        <p:txBody>
          <a:bodyPr/>
          <a:lstStyle>
            <a:lvl1pPr algn="l">
              <a:defRPr sz="3733">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786673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228" y="578507"/>
            <a:ext cx="8347873" cy="763525"/>
          </a:xfrm>
        </p:spPr>
        <p:txBody>
          <a:bodyPr>
            <a:normAutofit/>
          </a:bodyPr>
          <a:lstStyle>
            <a:lvl1pPr algn="l">
              <a:defRPr sz="4800">
                <a:solidFill>
                  <a:srgbClr val="D99B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802228" y="1598079"/>
            <a:ext cx="8347873" cy="4681415"/>
          </a:xfrm>
        </p:spPr>
        <p:txBody>
          <a:bodyPr/>
          <a:lstStyle>
            <a:lvl1pPr>
              <a:defRPr sz="3733">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3002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9897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0943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02227" y="578507"/>
            <a:ext cx="10791153" cy="814427"/>
          </a:xfrm>
        </p:spPr>
        <p:txBody>
          <a:bodyPr>
            <a:normAutofit/>
          </a:bodyPr>
          <a:lstStyle>
            <a:lvl1pPr algn="r">
              <a:defRPr sz="4800" baseline="0">
                <a:solidFill>
                  <a:srgbClr val="5B30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09083" y="2410967"/>
            <a:ext cx="5386917" cy="639763"/>
          </a:xfrm>
        </p:spPr>
        <p:txBody>
          <a:bodyPr anchor="b"/>
          <a:lstStyle>
            <a:lvl1pPr marL="0" indent="0" algn="ctr">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09083" y="3189934"/>
            <a:ext cx="5386917" cy="2850495"/>
          </a:xfrm>
        </p:spPr>
        <p:txBody>
          <a:bodyPr/>
          <a:lstStyle>
            <a:lvl1pPr algn="ctr">
              <a:defRPr sz="3200">
                <a:solidFill>
                  <a:schemeClr val="bg1"/>
                </a:solidFill>
              </a:defRPr>
            </a:lvl1pPr>
            <a:lvl2pPr algn="ctr">
              <a:defRPr sz="2667">
                <a:solidFill>
                  <a:schemeClr val="bg1"/>
                </a:solidFill>
              </a:defRPr>
            </a:lvl2pPr>
            <a:lvl3pPr algn="ctr">
              <a:defRPr sz="2400">
                <a:solidFill>
                  <a:schemeClr val="bg1"/>
                </a:solidFill>
              </a:defRPr>
            </a:lvl3pPr>
            <a:lvl4pPr algn="ctr">
              <a:defRPr sz="2133">
                <a:solidFill>
                  <a:schemeClr val="bg1"/>
                </a:solidFill>
              </a:defRPr>
            </a:lvl4pPr>
            <a:lvl5pPr algn="ct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89245" y="2410967"/>
            <a:ext cx="5389033" cy="639763"/>
          </a:xfrm>
        </p:spPr>
        <p:txBody>
          <a:bodyPr anchor="b"/>
          <a:lstStyle>
            <a:lvl1pPr marL="0" indent="0" algn="ctr">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89245" y="3189934"/>
            <a:ext cx="5389033" cy="2850495"/>
          </a:xfrm>
        </p:spPr>
        <p:txBody>
          <a:bodyPr/>
          <a:lstStyle>
            <a:lvl1pPr algn="ctr">
              <a:defRPr sz="3200">
                <a:solidFill>
                  <a:schemeClr val="bg1"/>
                </a:solidFill>
              </a:defRPr>
            </a:lvl1pPr>
            <a:lvl2pPr algn="ctr">
              <a:defRPr sz="2667">
                <a:solidFill>
                  <a:schemeClr val="bg1"/>
                </a:solidFill>
              </a:defRPr>
            </a:lvl2pPr>
            <a:lvl3pPr algn="ctr">
              <a:defRPr sz="2400">
                <a:solidFill>
                  <a:schemeClr val="bg1"/>
                </a:solidFill>
              </a:defRPr>
            </a:lvl3pPr>
            <a:lvl4pPr algn="ctr">
              <a:defRPr sz="2133">
                <a:solidFill>
                  <a:schemeClr val="bg1"/>
                </a:solidFill>
              </a:defRPr>
            </a:lvl4pPr>
            <a:lvl5pPr algn="ct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4305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7271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99710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0665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74F12-AA26-4AC8-9962-C36BB8F32554}" type="datetimeFigureOut">
              <a:rPr lang="en-US" smtClean="0"/>
              <a:pPr/>
              <a:t>10/17/2022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3991106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4447034"/>
            <a:ext cx="12012793" cy="1628853"/>
          </a:xfrm>
          <a:solidFill>
            <a:schemeClr val="bg1"/>
          </a:solidFill>
        </p:spPr>
        <p:txBody>
          <a:bodyPr/>
          <a:lstStyle/>
          <a:p>
            <a:r>
              <a:rPr lang="en-US" dirty="0">
                <a:solidFill>
                  <a:schemeClr val="tx1">
                    <a:lumMod val="85000"/>
                    <a:lumOff val="15000"/>
                  </a:schemeClr>
                </a:solidFill>
              </a:rPr>
              <a:t>Carter-Lawrence Engineering Magnet School</a:t>
            </a:r>
          </a:p>
        </p:txBody>
      </p:sp>
      <p:sp>
        <p:nvSpPr>
          <p:cNvPr id="3" name="Subtitle 2"/>
          <p:cNvSpPr>
            <a:spLocks noGrp="1"/>
          </p:cNvSpPr>
          <p:nvPr>
            <p:ph type="subTitle" idx="1"/>
          </p:nvPr>
        </p:nvSpPr>
        <p:spPr/>
        <p:txBody>
          <a:bodyPr>
            <a:normAutofit/>
          </a:bodyPr>
          <a:lstStyle/>
          <a:p>
            <a:r>
              <a:rPr lang="en-US" dirty="0"/>
              <a:t>Annual Title I Meeting August 25, 2022</a:t>
            </a:r>
          </a:p>
        </p:txBody>
      </p:sp>
      <p:sp>
        <p:nvSpPr>
          <p:cNvPr id="5" name="TextBox 4">
            <a:extLst>
              <a:ext uri="{FF2B5EF4-FFF2-40B4-BE49-F238E27FC236}">
                <a16:creationId xmlns:a16="http://schemas.microsoft.com/office/drawing/2014/main" id="{852B138B-1970-4C05-9834-5CC8539AA3CA}"/>
              </a:ext>
            </a:extLst>
          </p:cNvPr>
          <p:cNvSpPr txBox="1"/>
          <p:nvPr/>
        </p:nvSpPr>
        <p:spPr>
          <a:xfrm>
            <a:off x="8839200" y="505527"/>
            <a:ext cx="3857625" cy="646331"/>
          </a:xfrm>
          <a:prstGeom prst="rect">
            <a:avLst/>
          </a:prstGeom>
          <a:noFill/>
        </p:spPr>
        <p:txBody>
          <a:bodyPr wrap="square" rtlCol="0">
            <a:spAutoFit/>
          </a:bodyPr>
          <a:lstStyle/>
          <a:p>
            <a:r>
              <a:rPr lang="en-US" sz="3600" dirty="0"/>
              <a:t>Welcome!</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A8915-FDE7-4965-A743-CF8CB36D4E35}"/>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gn="l" defTabSz="914400">
              <a:lnSpc>
                <a:spcPct val="90000"/>
              </a:lnSpc>
            </a:pPr>
            <a:r>
              <a:rPr lang="en-US" sz="5400">
                <a:solidFill>
                  <a:schemeClr val="tx1"/>
                </a:solidFill>
              </a:rPr>
              <a:t>Quarter 1 PBIS Reward Trip</a:t>
            </a:r>
          </a:p>
        </p:txBody>
      </p:sp>
      <p:sp>
        <p:nvSpPr>
          <p:cNvPr id="10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EC4FD1E-3D24-4724-BD85-99FB86856321}"/>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a:t>Altitude Trampoline Park!</a:t>
            </a:r>
          </a:p>
        </p:txBody>
      </p:sp>
      <p:pic>
        <p:nvPicPr>
          <p:cNvPr id="1026" name="Picture 2" descr="Altitude Trampoline Park - Nashville - Home | Facebook">
            <a:extLst>
              <a:ext uri="{FF2B5EF4-FFF2-40B4-BE49-F238E27FC236}">
                <a16:creationId xmlns:a16="http://schemas.microsoft.com/office/drawing/2014/main" id="{F386421A-0863-495A-BA83-1BD5E3E4B5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50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04B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5F724E-85D9-469D-B058-958A70A3B517}"/>
              </a:ext>
            </a:extLst>
          </p:cNvPr>
          <p:cNvPicPr>
            <a:picLocks noChangeAspect="1"/>
          </p:cNvPicPr>
          <p:nvPr/>
        </p:nvPicPr>
        <p:blipFill>
          <a:blip r:embed="rId2"/>
          <a:stretch>
            <a:fillRect/>
          </a:stretch>
        </p:blipFill>
        <p:spPr>
          <a:xfrm>
            <a:off x="641180" y="721859"/>
            <a:ext cx="5129784" cy="5428342"/>
          </a:xfrm>
          <a:prstGeom prst="rect">
            <a:avLst/>
          </a:prstGeom>
        </p:spPr>
      </p:pic>
      <p:sp>
        <p:nvSpPr>
          <p:cNvPr id="1045" name="Rectangle 1044">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04B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1DFEBB-9F7F-4C1B-9515-68984E5E6DF4}"/>
              </a:ext>
            </a:extLst>
          </p:cNvPr>
          <p:cNvPicPr>
            <a:picLocks noChangeAspect="1"/>
          </p:cNvPicPr>
          <p:nvPr/>
        </p:nvPicPr>
        <p:blipFill rotWithShape="1">
          <a:blip r:embed="rId3"/>
          <a:srcRect t="44728"/>
          <a:stretch/>
        </p:blipFill>
        <p:spPr>
          <a:xfrm>
            <a:off x="6421034" y="1466858"/>
            <a:ext cx="5129784" cy="3924284"/>
          </a:xfrm>
          <a:prstGeom prst="rect">
            <a:avLst/>
          </a:prstGeom>
        </p:spPr>
      </p:pic>
    </p:spTree>
    <p:extLst>
      <p:ext uri="{BB962C8B-B14F-4D97-AF65-F5344CB8AC3E}">
        <p14:creationId xmlns:p14="http://schemas.microsoft.com/office/powerpoint/2010/main" val="937319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106D4-9558-4A9D-9E2E-0929892189E3}"/>
              </a:ext>
            </a:extLst>
          </p:cNvPr>
          <p:cNvSpPr>
            <a:spLocks noGrp="1"/>
          </p:cNvSpPr>
          <p:nvPr>
            <p:ph type="title"/>
          </p:nvPr>
        </p:nvSpPr>
        <p:spPr>
          <a:solidFill>
            <a:schemeClr val="bg1"/>
          </a:solidFill>
        </p:spPr>
        <p:txBody>
          <a:bodyPr>
            <a:normAutofit fontScale="90000"/>
          </a:bodyPr>
          <a:lstStyle/>
          <a:p>
            <a:r>
              <a:rPr lang="en-US" dirty="0"/>
              <a:t>Agenda</a:t>
            </a:r>
          </a:p>
        </p:txBody>
      </p:sp>
      <p:sp>
        <p:nvSpPr>
          <p:cNvPr id="3" name="Content Placeholder 2">
            <a:extLst>
              <a:ext uri="{FF2B5EF4-FFF2-40B4-BE49-F238E27FC236}">
                <a16:creationId xmlns:a16="http://schemas.microsoft.com/office/drawing/2014/main" id="{095A2289-CFFB-4BFA-90E8-28FC6A71C884}"/>
              </a:ext>
            </a:extLst>
          </p:cNvPr>
          <p:cNvSpPr>
            <a:spLocks noGrp="1"/>
          </p:cNvSpPr>
          <p:nvPr>
            <p:ph idx="1"/>
          </p:nvPr>
        </p:nvSpPr>
        <p:spPr/>
        <p:txBody>
          <a:bodyPr/>
          <a:lstStyle/>
          <a:p>
            <a:pPr lvl="1"/>
            <a:r>
              <a:rPr lang="en-US" dirty="0"/>
              <a:t>What is Title I</a:t>
            </a:r>
          </a:p>
          <a:p>
            <a:pPr lvl="1"/>
            <a:r>
              <a:rPr lang="en-US" dirty="0"/>
              <a:t>Building connections through our School Improvement Plan</a:t>
            </a:r>
          </a:p>
          <a:p>
            <a:pPr lvl="1"/>
            <a:r>
              <a:rPr lang="en-US" dirty="0"/>
              <a:t>Family Compact</a:t>
            </a:r>
          </a:p>
          <a:p>
            <a:pPr lvl="1"/>
            <a:r>
              <a:rPr lang="en-US" dirty="0"/>
              <a:t>Family Engagement Policy</a:t>
            </a:r>
          </a:p>
          <a:p>
            <a:pPr lvl="1"/>
            <a:r>
              <a:rPr lang="en-US" dirty="0"/>
              <a:t>Let’s take a Vote </a:t>
            </a:r>
          </a:p>
        </p:txBody>
      </p:sp>
    </p:spTree>
    <p:extLst>
      <p:ext uri="{BB962C8B-B14F-4D97-AF65-F5344CB8AC3E}">
        <p14:creationId xmlns:p14="http://schemas.microsoft.com/office/powerpoint/2010/main" val="7678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3165-EB7D-40A2-91B2-832962E8E4A5}"/>
              </a:ext>
            </a:extLst>
          </p:cNvPr>
          <p:cNvSpPr>
            <a:spLocks noGrp="1"/>
          </p:cNvSpPr>
          <p:nvPr>
            <p:ph type="title"/>
          </p:nvPr>
        </p:nvSpPr>
        <p:spPr>
          <a:solidFill>
            <a:schemeClr val="bg1"/>
          </a:solidFill>
        </p:spPr>
        <p:txBody>
          <a:bodyPr>
            <a:normAutofit fontScale="90000"/>
          </a:bodyPr>
          <a:lstStyle/>
          <a:p>
            <a:r>
              <a:rPr lang="en-US" dirty="0"/>
              <a:t>What is a Title I school?</a:t>
            </a:r>
          </a:p>
        </p:txBody>
      </p:sp>
      <p:sp>
        <p:nvSpPr>
          <p:cNvPr id="3" name="Content Placeholder 2">
            <a:extLst>
              <a:ext uri="{FF2B5EF4-FFF2-40B4-BE49-F238E27FC236}">
                <a16:creationId xmlns:a16="http://schemas.microsoft.com/office/drawing/2014/main" id="{91D6C913-15E2-4B9A-87B6-F8BF81DBB76D}"/>
              </a:ext>
            </a:extLst>
          </p:cNvPr>
          <p:cNvSpPr>
            <a:spLocks noGrp="1"/>
          </p:cNvSpPr>
          <p:nvPr>
            <p:ph idx="1"/>
          </p:nvPr>
        </p:nvSpPr>
        <p:spPr>
          <a:xfrm>
            <a:off x="449765" y="1991534"/>
            <a:ext cx="10994760" cy="4479339"/>
          </a:xfrm>
        </p:spPr>
        <p:txBody>
          <a:bodyPr>
            <a:normAutofit fontScale="92500" lnSpcReduction="20000"/>
          </a:bodyPr>
          <a:lstStyle/>
          <a:p>
            <a:r>
              <a:rPr lang="en-US" dirty="0"/>
              <a:t>Title I was passed in 1965 under the Elementary and Secondary Education Act (ESEA). It is the largest federal assistance program for our nation’s schools. </a:t>
            </a:r>
          </a:p>
          <a:p>
            <a:r>
              <a:rPr lang="en-US" dirty="0"/>
              <a:t>Title I schools receive extra funding (Title I dollars) from the federal government. These dollars are used to:</a:t>
            </a:r>
          </a:p>
          <a:p>
            <a:pPr lvl="3">
              <a:buFont typeface="Arial" panose="020B0604020202020204" pitchFamily="34" charset="0"/>
              <a:buChar char="•"/>
            </a:pPr>
            <a:r>
              <a:rPr lang="en-US" dirty="0"/>
              <a:t>identify students experiencing academic difficulties and provide assistance to help these students;</a:t>
            </a:r>
          </a:p>
          <a:p>
            <a:pPr lvl="3">
              <a:buFont typeface="Arial" panose="020B0604020202020204" pitchFamily="34" charset="0"/>
              <a:buChar char="•"/>
            </a:pPr>
            <a:r>
              <a:rPr lang="en-US" dirty="0"/>
              <a:t>purchase additional staff, programs, materials, and/or supplies; and</a:t>
            </a:r>
          </a:p>
          <a:p>
            <a:pPr lvl="3">
              <a:buFont typeface="Arial" panose="020B0604020202020204" pitchFamily="34" charset="0"/>
              <a:buChar char="•"/>
            </a:pPr>
            <a:r>
              <a:rPr lang="en-US" dirty="0"/>
              <a:t>conduct parent and family engagement meetings, trainings, events, and/or activities.</a:t>
            </a:r>
          </a:p>
          <a:p>
            <a:endParaRPr lang="en-US" dirty="0"/>
          </a:p>
        </p:txBody>
      </p:sp>
    </p:spTree>
    <p:extLst>
      <p:ext uri="{BB962C8B-B14F-4D97-AF65-F5344CB8AC3E}">
        <p14:creationId xmlns:p14="http://schemas.microsoft.com/office/powerpoint/2010/main" val="3590383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327A50-8993-437D-8CA2-5EC544DD82EE}"/>
              </a:ext>
            </a:extLst>
          </p:cNvPr>
          <p:cNvSpPr>
            <a:spLocks noGrp="1"/>
          </p:cNvSpPr>
          <p:nvPr>
            <p:ph type="title"/>
          </p:nvPr>
        </p:nvSpPr>
        <p:spPr>
          <a:solidFill>
            <a:schemeClr val="bg1"/>
          </a:solidFill>
        </p:spPr>
        <p:txBody>
          <a:bodyPr>
            <a:normAutofit fontScale="90000"/>
          </a:bodyPr>
          <a:lstStyle/>
          <a:p>
            <a:r>
              <a:rPr lang="en-US" dirty="0"/>
              <a:t>Build Connections through  SIP</a:t>
            </a:r>
          </a:p>
        </p:txBody>
      </p:sp>
      <p:sp>
        <p:nvSpPr>
          <p:cNvPr id="4" name="TextBox 3">
            <a:extLst>
              <a:ext uri="{FF2B5EF4-FFF2-40B4-BE49-F238E27FC236}">
                <a16:creationId xmlns:a16="http://schemas.microsoft.com/office/drawing/2014/main" id="{F65DA359-3281-4CF6-B376-6F8F73DCE461}"/>
              </a:ext>
            </a:extLst>
          </p:cNvPr>
          <p:cNvSpPr txBox="1"/>
          <p:nvPr/>
        </p:nvSpPr>
        <p:spPr>
          <a:xfrm>
            <a:off x="130786" y="2727645"/>
            <a:ext cx="11313738" cy="4247317"/>
          </a:xfrm>
          <a:prstGeom prst="rect">
            <a:avLst/>
          </a:prstGeom>
          <a:noFill/>
        </p:spPr>
        <p:txBody>
          <a:bodyPr wrap="square" rtlCol="0">
            <a:spAutoFit/>
          </a:bodyPr>
          <a:lstStyle/>
          <a:p>
            <a:r>
              <a:rPr lang="en-US" sz="2800" dirty="0">
                <a:solidFill>
                  <a:schemeClr val="bg1"/>
                </a:solidFill>
              </a:rPr>
              <a:t>The SIP is the School Improvement Plan. It includes:</a:t>
            </a:r>
          </a:p>
          <a:p>
            <a:pPr lvl="3">
              <a:buFont typeface="Arial" panose="020B0604020202020204" pitchFamily="34" charset="0"/>
              <a:buChar char="•"/>
            </a:pPr>
            <a:r>
              <a:rPr lang="en-US" sz="2800" dirty="0">
                <a:solidFill>
                  <a:schemeClr val="bg1"/>
                </a:solidFill>
              </a:rPr>
              <a:t>the identification of the school planning team and how they will be engaged in the planning process;</a:t>
            </a:r>
          </a:p>
          <a:p>
            <a:pPr lvl="3">
              <a:buFont typeface="Arial" panose="020B0604020202020204" pitchFamily="34" charset="0"/>
              <a:buChar char="•"/>
            </a:pPr>
            <a:r>
              <a:rPr lang="en-US" sz="2800" dirty="0">
                <a:solidFill>
                  <a:schemeClr val="bg1"/>
                </a:solidFill>
              </a:rPr>
              <a:t>a needs assessment and summary of academic and non-academic data;</a:t>
            </a:r>
          </a:p>
          <a:p>
            <a:pPr lvl="3">
              <a:buFont typeface="Arial" panose="020B0604020202020204" pitchFamily="34" charset="0"/>
              <a:buChar char="•"/>
            </a:pPr>
            <a:r>
              <a:rPr lang="en-US" sz="2800" dirty="0">
                <a:solidFill>
                  <a:schemeClr val="bg1"/>
                </a:solidFill>
              </a:rPr>
              <a:t>prioritized goals, strategies, and action steps to help address the academic and non-academic needs of students;</a:t>
            </a:r>
          </a:p>
          <a:p>
            <a:pPr lvl="3">
              <a:buFont typeface="Arial" panose="020B0604020202020204" pitchFamily="34" charset="0"/>
              <a:buChar char="•"/>
            </a:pPr>
            <a:r>
              <a:rPr lang="en-US" sz="2800" dirty="0">
                <a:solidFill>
                  <a:schemeClr val="bg1"/>
                </a:solidFill>
              </a:rPr>
              <a:t>teacher and staff professional development needs; and</a:t>
            </a:r>
          </a:p>
          <a:p>
            <a:pPr lvl="3">
              <a:buFont typeface="Arial" panose="020B0604020202020204" pitchFamily="34" charset="0"/>
              <a:buChar char="•"/>
            </a:pPr>
            <a:r>
              <a:rPr lang="en-US" sz="2800" dirty="0">
                <a:solidFill>
                  <a:schemeClr val="bg1"/>
                </a:solidFill>
              </a:rPr>
              <a:t>budgets and the coordination of resources.</a:t>
            </a:r>
          </a:p>
          <a:p>
            <a:endParaRPr lang="en-US" dirty="0"/>
          </a:p>
        </p:txBody>
      </p:sp>
    </p:spTree>
    <p:extLst>
      <p:ext uri="{BB962C8B-B14F-4D97-AF65-F5344CB8AC3E}">
        <p14:creationId xmlns:p14="http://schemas.microsoft.com/office/powerpoint/2010/main" val="372085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247DC-CE3C-43A4-9C7F-A1AAFB9CE1AB}"/>
              </a:ext>
            </a:extLst>
          </p:cNvPr>
          <p:cNvSpPr>
            <a:spLocks noGrp="1"/>
          </p:cNvSpPr>
          <p:nvPr>
            <p:ph type="title"/>
          </p:nvPr>
        </p:nvSpPr>
        <p:spPr>
          <a:solidFill>
            <a:schemeClr val="bg1"/>
          </a:solidFill>
        </p:spPr>
        <p:txBody>
          <a:bodyPr>
            <a:normAutofit fontScale="90000"/>
          </a:bodyPr>
          <a:lstStyle/>
          <a:p>
            <a:r>
              <a:rPr lang="en-US" dirty="0"/>
              <a:t>Together We Can</a:t>
            </a:r>
          </a:p>
        </p:txBody>
      </p:sp>
      <p:sp>
        <p:nvSpPr>
          <p:cNvPr id="3" name="Content Placeholder 2">
            <a:extLst>
              <a:ext uri="{FF2B5EF4-FFF2-40B4-BE49-F238E27FC236}">
                <a16:creationId xmlns:a16="http://schemas.microsoft.com/office/drawing/2014/main" id="{F4B361EF-398B-4FFC-843E-19909F5FF885}"/>
              </a:ext>
            </a:extLst>
          </p:cNvPr>
          <p:cNvSpPr>
            <a:spLocks noGrp="1"/>
          </p:cNvSpPr>
          <p:nvPr>
            <p:ph idx="1"/>
          </p:nvPr>
        </p:nvSpPr>
        <p:spPr/>
        <p:txBody>
          <a:bodyPr>
            <a:normAutofit/>
          </a:bodyPr>
          <a:lstStyle/>
          <a:p>
            <a:pPr lvl="0">
              <a:lnSpc>
                <a:spcPct val="110000"/>
              </a:lnSpc>
            </a:pPr>
            <a:r>
              <a:rPr lang="en-US" dirty="0"/>
              <a:t>Family Compact</a:t>
            </a:r>
          </a:p>
          <a:p>
            <a:pPr lvl="1">
              <a:lnSpc>
                <a:spcPct val="110000"/>
              </a:lnSpc>
            </a:pPr>
            <a:r>
              <a:rPr lang="en-US" dirty="0"/>
              <a:t>It is an agreement between the school, parents and students will share in the responsibility for improving student achievement </a:t>
            </a:r>
          </a:p>
          <a:p>
            <a:pPr marL="0" indent="0">
              <a:buNone/>
            </a:pPr>
            <a:endParaRPr lang="en-US" dirty="0"/>
          </a:p>
        </p:txBody>
      </p:sp>
    </p:spTree>
    <p:extLst>
      <p:ext uri="{BB962C8B-B14F-4D97-AF65-F5344CB8AC3E}">
        <p14:creationId xmlns:p14="http://schemas.microsoft.com/office/powerpoint/2010/main" val="2172034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FFD2-995A-4854-BCD1-6F60C15264B2}"/>
              </a:ext>
            </a:extLst>
          </p:cNvPr>
          <p:cNvSpPr>
            <a:spLocks noGrp="1"/>
          </p:cNvSpPr>
          <p:nvPr>
            <p:ph type="title"/>
          </p:nvPr>
        </p:nvSpPr>
        <p:spPr>
          <a:xfrm>
            <a:off x="598620" y="440284"/>
            <a:ext cx="10994760" cy="814427"/>
          </a:xfrm>
          <a:solidFill>
            <a:schemeClr val="bg1"/>
          </a:solidFill>
        </p:spPr>
        <p:txBody>
          <a:bodyPr>
            <a:normAutofit fontScale="90000"/>
          </a:bodyPr>
          <a:lstStyle/>
          <a:p>
            <a:br>
              <a:rPr lang="en-US" dirty="0"/>
            </a:br>
            <a:r>
              <a:rPr lang="en-US" dirty="0"/>
              <a:t>Family Engagement Policy</a:t>
            </a:r>
            <a:br>
              <a:rPr lang="en-US" dirty="0"/>
            </a:br>
            <a:endParaRPr lang="en-US" dirty="0"/>
          </a:p>
        </p:txBody>
      </p:sp>
      <p:sp>
        <p:nvSpPr>
          <p:cNvPr id="3" name="Content Placeholder 2">
            <a:extLst>
              <a:ext uri="{FF2B5EF4-FFF2-40B4-BE49-F238E27FC236}">
                <a16:creationId xmlns:a16="http://schemas.microsoft.com/office/drawing/2014/main" id="{73D76C80-056D-4083-83D4-7877C5BD205A}"/>
              </a:ext>
            </a:extLst>
          </p:cNvPr>
          <p:cNvSpPr>
            <a:spLocks noGrp="1"/>
          </p:cNvSpPr>
          <p:nvPr>
            <p:ph idx="1"/>
          </p:nvPr>
        </p:nvSpPr>
        <p:spPr>
          <a:xfrm>
            <a:off x="312820" y="1612232"/>
            <a:ext cx="11879179" cy="5160708"/>
          </a:xfrm>
        </p:spPr>
        <p:txBody>
          <a:bodyPr/>
          <a:lstStyle/>
          <a:p>
            <a:pPr marL="0" indent="0">
              <a:buNone/>
            </a:pPr>
            <a:r>
              <a:rPr lang="en-US" dirty="0"/>
              <a:t>It is a communication to address how critical it is for parent to be involved in their child’s education. Our policy address the following: </a:t>
            </a:r>
          </a:p>
          <a:p>
            <a:pPr lvl="1"/>
            <a:r>
              <a:rPr lang="en-US" dirty="0"/>
              <a:t>Communication with parents</a:t>
            </a:r>
          </a:p>
          <a:p>
            <a:pPr lvl="1"/>
            <a:r>
              <a:rPr lang="en-US" dirty="0"/>
              <a:t>Family meetings/Family nights(Family Relationship Empower Engineers)</a:t>
            </a:r>
          </a:p>
          <a:p>
            <a:pPr lvl="1"/>
            <a:r>
              <a:rPr lang="en-US" dirty="0"/>
              <a:t>Active Participation</a:t>
            </a:r>
          </a:p>
        </p:txBody>
      </p:sp>
    </p:spTree>
    <p:extLst>
      <p:ext uri="{BB962C8B-B14F-4D97-AF65-F5344CB8AC3E}">
        <p14:creationId xmlns:p14="http://schemas.microsoft.com/office/powerpoint/2010/main" val="341130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E7E0F-EA13-48B7-B254-9ACFF286A88A}"/>
              </a:ext>
            </a:extLst>
          </p:cNvPr>
          <p:cNvSpPr>
            <a:spLocks noGrp="1"/>
          </p:cNvSpPr>
          <p:nvPr>
            <p:ph type="title"/>
          </p:nvPr>
        </p:nvSpPr>
        <p:spPr>
          <a:solidFill>
            <a:schemeClr val="bg1"/>
          </a:solidFill>
        </p:spPr>
        <p:txBody>
          <a:bodyPr>
            <a:normAutofit fontScale="90000"/>
          </a:bodyPr>
          <a:lstStyle/>
          <a:p>
            <a:r>
              <a:rPr lang="en-US" dirty="0"/>
              <a:t>CLEM Expectations</a:t>
            </a:r>
          </a:p>
        </p:txBody>
      </p:sp>
      <p:pic>
        <p:nvPicPr>
          <p:cNvPr id="1026" name="Picture 2" descr="Image result for Be Respectful">
            <a:extLst>
              <a:ext uri="{FF2B5EF4-FFF2-40B4-BE49-F238E27FC236}">
                <a16:creationId xmlns:a16="http://schemas.microsoft.com/office/drawing/2014/main" id="{9D96C172-EFEB-43BD-A5F5-1C75D65376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92" t="10051" r="8861" b="33575"/>
          <a:stretch/>
        </p:blipFill>
        <p:spPr bwMode="auto">
          <a:xfrm>
            <a:off x="193040" y="1647547"/>
            <a:ext cx="3988269" cy="20608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8" name="Picture 4" descr="Image result for Be Responsible">
            <a:extLst>
              <a:ext uri="{FF2B5EF4-FFF2-40B4-BE49-F238E27FC236}">
                <a16:creationId xmlns:a16="http://schemas.microsoft.com/office/drawing/2014/main" id="{9F0CE2A4-7E2C-4BCB-8B38-195BB0D9EF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12" r="6293" b="8409"/>
          <a:stretch/>
        </p:blipFill>
        <p:spPr bwMode="auto">
          <a:xfrm>
            <a:off x="8010693" y="1510385"/>
            <a:ext cx="3906987" cy="28053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2" name="Picture 8" descr="Image result for Be Safe">
            <a:extLst>
              <a:ext uri="{FF2B5EF4-FFF2-40B4-BE49-F238E27FC236}">
                <a16:creationId xmlns:a16="http://schemas.microsoft.com/office/drawing/2014/main" id="{8A9C492E-716D-4ECA-A5B6-7AFC27754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358" y="3205012"/>
            <a:ext cx="3108642" cy="30744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0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FCCFE-038B-4622-ADBC-FD674A4D534A}"/>
              </a:ext>
            </a:extLst>
          </p:cNvPr>
          <p:cNvSpPr>
            <a:spLocks noGrp="1"/>
          </p:cNvSpPr>
          <p:nvPr>
            <p:ph type="title"/>
          </p:nvPr>
        </p:nvSpPr>
        <p:spPr>
          <a:solidFill>
            <a:schemeClr val="bg1"/>
          </a:solidFill>
        </p:spPr>
        <p:txBody>
          <a:bodyPr>
            <a:normAutofit fontScale="90000"/>
          </a:bodyPr>
          <a:lstStyle/>
          <a:p>
            <a:r>
              <a:rPr lang="en-US" dirty="0"/>
              <a:t>How can an Engineer earn this reward?</a:t>
            </a:r>
          </a:p>
        </p:txBody>
      </p:sp>
      <p:sp>
        <p:nvSpPr>
          <p:cNvPr id="3" name="Content Placeholder 2">
            <a:extLst>
              <a:ext uri="{FF2B5EF4-FFF2-40B4-BE49-F238E27FC236}">
                <a16:creationId xmlns:a16="http://schemas.microsoft.com/office/drawing/2014/main" id="{4902504C-7BC3-4A24-B736-F896D28D4C15}"/>
              </a:ext>
            </a:extLst>
          </p:cNvPr>
          <p:cNvSpPr>
            <a:spLocks noGrp="1"/>
          </p:cNvSpPr>
          <p:nvPr>
            <p:ph idx="1"/>
          </p:nvPr>
        </p:nvSpPr>
        <p:spPr>
          <a:xfrm>
            <a:off x="103321" y="1504873"/>
            <a:ext cx="5992679" cy="5248352"/>
          </a:xfrm>
        </p:spPr>
        <p:txBody>
          <a:bodyPr>
            <a:normAutofit/>
          </a:bodyPr>
          <a:lstStyle/>
          <a:p>
            <a:pPr lvl="0" indent="-228600">
              <a:spcBef>
                <a:spcPts val="700"/>
              </a:spcBef>
              <a:buClr>
                <a:srgbClr val="000000"/>
              </a:buClr>
              <a:defRPr/>
            </a:pPr>
            <a:r>
              <a:rPr lang="en-US" sz="3200" b="1" spc="300" dirty="0">
                <a:latin typeface="Gill Sans MT" panose="020B0502020104020203"/>
              </a:rPr>
              <a:t>Attendance</a:t>
            </a:r>
          </a:p>
          <a:p>
            <a:pPr lvl="0" indent="-228600">
              <a:spcBef>
                <a:spcPts val="700"/>
              </a:spcBef>
              <a:buClr>
                <a:srgbClr val="000000"/>
              </a:buClr>
              <a:defRPr/>
            </a:pPr>
            <a:r>
              <a:rPr lang="en-US" sz="2800" b="1" spc="300" dirty="0">
                <a:latin typeface="Gill Sans MT" panose="020B0502020104020203"/>
              </a:rPr>
              <a:t>No more than 5 infraction</a:t>
            </a:r>
          </a:p>
          <a:p>
            <a:pPr marL="228589" lvl="0" indent="0">
              <a:spcBef>
                <a:spcPts val="700"/>
              </a:spcBef>
              <a:buClr>
                <a:srgbClr val="000000"/>
              </a:buClr>
              <a:buNone/>
              <a:defRPr/>
            </a:pPr>
            <a:r>
              <a:rPr lang="en-US" sz="2800" b="1" spc="300" dirty="0">
                <a:latin typeface="Gill Sans MT" panose="020B0502020104020203"/>
              </a:rPr>
              <a:t>  per quarter</a:t>
            </a:r>
          </a:p>
          <a:p>
            <a:pPr lvl="0" indent="-228600">
              <a:spcBef>
                <a:spcPts val="700"/>
              </a:spcBef>
              <a:buClr>
                <a:srgbClr val="000000"/>
              </a:buClr>
              <a:defRPr/>
            </a:pPr>
            <a:endParaRPr lang="en-US" sz="2400" spc="300" dirty="0">
              <a:latin typeface="Gill Sans MT" panose="020B0502020104020203"/>
            </a:endParaRPr>
          </a:p>
          <a:p>
            <a:pPr lvl="0" indent="-228600">
              <a:spcBef>
                <a:spcPts val="700"/>
              </a:spcBef>
              <a:buClr>
                <a:srgbClr val="000000"/>
              </a:buClr>
              <a:defRPr/>
            </a:pPr>
            <a:r>
              <a:rPr lang="en-US" sz="3200" b="1" spc="300" dirty="0">
                <a:latin typeface="Gill Sans MT" panose="020B0502020104020203"/>
              </a:rPr>
              <a:t>HOW?</a:t>
            </a:r>
          </a:p>
          <a:p>
            <a:pPr marL="457200" lvl="0" indent="-228600">
              <a:spcBef>
                <a:spcPts val="700"/>
              </a:spcBef>
              <a:buClr>
                <a:srgbClr val="000000"/>
              </a:buClr>
              <a:defRPr/>
            </a:pPr>
            <a:r>
              <a:rPr lang="en-US" sz="2800" spc="300" dirty="0">
                <a:latin typeface="Gill Sans MT" panose="020B0502020104020203"/>
              </a:rPr>
              <a:t>Prepare the night before</a:t>
            </a:r>
          </a:p>
          <a:p>
            <a:pPr marL="457200" lvl="0" indent="-228600">
              <a:spcBef>
                <a:spcPts val="700"/>
              </a:spcBef>
              <a:buClr>
                <a:srgbClr val="000000"/>
              </a:buClr>
              <a:defRPr/>
            </a:pPr>
            <a:r>
              <a:rPr lang="en-US" sz="2800" spc="300" dirty="0">
                <a:latin typeface="Gill Sans MT" panose="020B0502020104020203"/>
              </a:rPr>
              <a:t>Remind your parents</a:t>
            </a:r>
          </a:p>
          <a:p>
            <a:pPr marL="457200" lvl="0" indent="-228600">
              <a:spcBef>
                <a:spcPts val="700"/>
              </a:spcBef>
              <a:buClr>
                <a:srgbClr val="000000"/>
              </a:buClr>
              <a:defRPr/>
            </a:pPr>
            <a:r>
              <a:rPr lang="en-US" sz="2800" spc="300" dirty="0">
                <a:latin typeface="Gill Sans MT" panose="020B0502020104020203"/>
              </a:rPr>
              <a:t>Go to bed on time</a:t>
            </a:r>
          </a:p>
          <a:p>
            <a:endParaRPr lang="en-US" dirty="0"/>
          </a:p>
        </p:txBody>
      </p:sp>
      <p:pic>
        <p:nvPicPr>
          <p:cNvPr id="5122" name="Picture 2" descr="Image result for attendance">
            <a:extLst>
              <a:ext uri="{FF2B5EF4-FFF2-40B4-BE49-F238E27FC236}">
                <a16:creationId xmlns:a16="http://schemas.microsoft.com/office/drawing/2014/main" id="{12382065-410D-4EE2-B73A-2B1AAFDE6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0637">
            <a:off x="6096000" y="2587943"/>
            <a:ext cx="5533474" cy="23396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6975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262E-5C7E-4B17-8D40-1C324F9E6D71}"/>
              </a:ext>
            </a:extLst>
          </p:cNvPr>
          <p:cNvSpPr>
            <a:spLocks noGrp="1"/>
          </p:cNvSpPr>
          <p:nvPr>
            <p:ph type="title"/>
          </p:nvPr>
        </p:nvSpPr>
        <p:spPr>
          <a:solidFill>
            <a:schemeClr val="bg1"/>
          </a:solidFill>
        </p:spPr>
        <p:txBody>
          <a:bodyPr>
            <a:normAutofit fontScale="90000"/>
          </a:bodyPr>
          <a:lstStyle/>
          <a:p>
            <a:r>
              <a:rPr lang="en-US" dirty="0"/>
              <a:t>Engineers follow rules</a:t>
            </a:r>
          </a:p>
        </p:txBody>
      </p:sp>
      <p:sp>
        <p:nvSpPr>
          <p:cNvPr id="8" name="Title 1">
            <a:extLst>
              <a:ext uri="{FF2B5EF4-FFF2-40B4-BE49-F238E27FC236}">
                <a16:creationId xmlns:a16="http://schemas.microsoft.com/office/drawing/2014/main" id="{DAF5B2B5-D11B-4C31-A87B-3763DE471C12}"/>
              </a:ext>
            </a:extLst>
          </p:cNvPr>
          <p:cNvSpPr txBox="1">
            <a:spLocks/>
          </p:cNvSpPr>
          <p:nvPr/>
        </p:nvSpPr>
        <p:spPr>
          <a:xfrm>
            <a:off x="0" y="1392934"/>
            <a:ext cx="4206240" cy="1196670"/>
          </a:xfrm>
          <a:prstGeom prst="rect">
            <a:avLst/>
          </a:prstGeom>
        </p:spPr>
        <p:txBody>
          <a:bodyPr vert="horz" lIns="91440" tIns="45720" rIns="91440" bIns="45720" rtlCol="0" anchor="ctr">
            <a:noAutofit/>
          </a:bodyPr>
          <a:lstStyle>
            <a:lvl1pPr algn="r" defTabSz="1219170" rtl="0" eaLnBrk="1" latinLnBrk="0" hangingPunct="1">
              <a:spcBef>
                <a:spcPct val="0"/>
              </a:spcBef>
              <a:buNone/>
              <a:defRPr sz="4800" kern="1200" baseline="0">
                <a:solidFill>
                  <a:srgbClr val="5B3001"/>
                </a:solidFill>
                <a:effectLst>
                  <a:outerShdw blurRad="50800" dist="38100" dir="2700000" algn="tl" rotWithShape="0">
                    <a:prstClr val="black">
                      <a:alpha val="40000"/>
                    </a:prstClr>
                  </a:outerShdw>
                </a:effectLst>
                <a:latin typeface="+mj-lt"/>
                <a:ea typeface="+mj-ea"/>
                <a:cs typeface="+mj-cs"/>
              </a:defRPr>
            </a:lvl1pPr>
          </a:lstStyle>
          <a:p>
            <a:pPr algn="ctr"/>
            <a:r>
              <a:rPr lang="en-US" sz="3600" dirty="0">
                <a:solidFill>
                  <a:schemeClr val="bg1"/>
                </a:solidFill>
              </a:rPr>
              <a:t>Follow the three school rules</a:t>
            </a:r>
          </a:p>
        </p:txBody>
      </p:sp>
      <p:pic>
        <p:nvPicPr>
          <p:cNvPr id="10" name="Picture 2" descr="Image result for Be Respectful">
            <a:extLst>
              <a:ext uri="{FF2B5EF4-FFF2-40B4-BE49-F238E27FC236}">
                <a16:creationId xmlns:a16="http://schemas.microsoft.com/office/drawing/2014/main" id="{5ADC34B6-6843-4F98-9DBA-8FB9B3A0D1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92" t="10051" r="8861" b="33575"/>
          <a:stretch/>
        </p:blipFill>
        <p:spPr bwMode="auto">
          <a:xfrm>
            <a:off x="1" y="2490827"/>
            <a:ext cx="3169920" cy="16379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1" name="Picture 8" descr="Image result for Be Safe">
            <a:extLst>
              <a:ext uri="{FF2B5EF4-FFF2-40B4-BE49-F238E27FC236}">
                <a16:creationId xmlns:a16="http://schemas.microsoft.com/office/drawing/2014/main" id="{6B93D929-FAA6-4EF5-9C97-083E7A4E4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240" y="4359747"/>
            <a:ext cx="2235200" cy="22106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4" descr="Image result for Be Responsible">
            <a:extLst>
              <a:ext uri="{FF2B5EF4-FFF2-40B4-BE49-F238E27FC236}">
                <a16:creationId xmlns:a16="http://schemas.microsoft.com/office/drawing/2014/main" id="{C4DA356F-B889-4C67-B94C-8113AD85A7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12" r="6293" b="8409"/>
          <a:stretch/>
        </p:blipFill>
        <p:spPr bwMode="auto">
          <a:xfrm>
            <a:off x="3394817" y="2504904"/>
            <a:ext cx="2281211" cy="163799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4" name="TextBox 13">
            <a:extLst>
              <a:ext uri="{FF2B5EF4-FFF2-40B4-BE49-F238E27FC236}">
                <a16:creationId xmlns:a16="http://schemas.microsoft.com/office/drawing/2014/main" id="{437C166B-CC7B-4044-8A62-D28FCCBE7230}"/>
              </a:ext>
            </a:extLst>
          </p:cNvPr>
          <p:cNvSpPr txBox="1"/>
          <p:nvPr/>
        </p:nvSpPr>
        <p:spPr>
          <a:xfrm>
            <a:off x="6249855" y="1991269"/>
            <a:ext cx="5353050" cy="4647426"/>
          </a:xfrm>
          <a:prstGeom prst="rect">
            <a:avLst/>
          </a:prstGeom>
          <a:noFill/>
        </p:spPr>
        <p:txBody>
          <a:bodyPr wrap="square" rtlCol="0">
            <a:spAutoFit/>
          </a:bodyPr>
          <a:lstStyle/>
          <a:p>
            <a:pPr marL="457200" indent="-457200">
              <a:buFont typeface="Wingdings" panose="05000000000000000000" pitchFamily="2" charset="2"/>
              <a:buChar char="ü"/>
            </a:pPr>
            <a:r>
              <a:rPr lang="en-US" sz="2800" b="1" dirty="0">
                <a:solidFill>
                  <a:schemeClr val="bg1"/>
                </a:solidFill>
              </a:rPr>
              <a:t>No office Referrals</a:t>
            </a:r>
          </a:p>
          <a:p>
            <a:pPr marL="457200" indent="-457200">
              <a:buFont typeface="Wingdings" panose="05000000000000000000" pitchFamily="2" charset="2"/>
              <a:buChar char="ü"/>
            </a:pPr>
            <a:r>
              <a:rPr lang="en-US" sz="2800" b="1" dirty="0">
                <a:solidFill>
                  <a:schemeClr val="bg1"/>
                </a:solidFill>
              </a:rPr>
              <a:t>Make the right choices</a:t>
            </a:r>
          </a:p>
          <a:p>
            <a:pPr lvl="0"/>
            <a:endParaRPr lang="en-US" sz="2800" b="1" dirty="0">
              <a:solidFill>
                <a:schemeClr val="bg1"/>
              </a:solidFill>
            </a:endParaRPr>
          </a:p>
          <a:p>
            <a:pPr lvl="0"/>
            <a:r>
              <a:rPr lang="en-US" sz="3600" b="1" dirty="0">
                <a:solidFill>
                  <a:schemeClr val="bg1"/>
                </a:solidFill>
              </a:rPr>
              <a:t>How do engineers do this?</a:t>
            </a:r>
          </a:p>
          <a:p>
            <a:pPr marL="457200" lvl="0" indent="-457200">
              <a:buFont typeface="Arial" panose="020B0604020202020204" pitchFamily="34" charset="0"/>
              <a:buChar char="•"/>
            </a:pPr>
            <a:r>
              <a:rPr lang="en-US" sz="2800" b="1" dirty="0">
                <a:solidFill>
                  <a:schemeClr val="bg1"/>
                </a:solidFill>
              </a:rPr>
              <a:t>Use your strategies/</a:t>
            </a:r>
            <a:r>
              <a:rPr lang="en-US" sz="2800" b="1" dirty="0" err="1">
                <a:solidFill>
                  <a:schemeClr val="bg1"/>
                </a:solidFill>
              </a:rPr>
              <a:t>emojers</a:t>
            </a:r>
            <a:endParaRPr lang="en-US" sz="2800" dirty="0">
              <a:solidFill>
                <a:schemeClr val="bg1"/>
              </a:solidFill>
            </a:endParaRPr>
          </a:p>
          <a:p>
            <a:pPr marL="457200" lvl="0" indent="-457200">
              <a:buFont typeface="Arial" panose="020B0604020202020204" pitchFamily="34" charset="0"/>
              <a:buChar char="•"/>
            </a:pPr>
            <a:r>
              <a:rPr lang="en-US" sz="2800" b="1" dirty="0">
                <a:solidFill>
                  <a:schemeClr val="bg1"/>
                </a:solidFill>
              </a:rPr>
              <a:t>Don’t lose your power</a:t>
            </a:r>
            <a:endParaRPr lang="en-US" sz="2800" dirty="0">
              <a:solidFill>
                <a:schemeClr val="bg1"/>
              </a:solidFill>
            </a:endParaRPr>
          </a:p>
          <a:p>
            <a:pPr marL="457200" lvl="0" indent="-457200">
              <a:buFont typeface="Arial" panose="020B0604020202020204" pitchFamily="34" charset="0"/>
              <a:buChar char="•"/>
            </a:pPr>
            <a:r>
              <a:rPr lang="en-US" sz="2800" b="1" dirty="0">
                <a:solidFill>
                  <a:schemeClr val="bg1"/>
                </a:solidFill>
              </a:rPr>
              <a:t>Remember, only you control your behavior</a:t>
            </a:r>
            <a:endParaRPr lang="en-US" sz="2800" dirty="0">
              <a:solidFill>
                <a:schemeClr val="bg1"/>
              </a:solidFill>
            </a:endParaRPr>
          </a:p>
          <a:p>
            <a:pPr marL="457200" indent="-457200">
              <a:buFont typeface="Wingdings" panose="05000000000000000000" pitchFamily="2" charset="2"/>
              <a:buChar char="ü"/>
            </a:pPr>
            <a:endParaRPr lang="en-US" sz="2800" dirty="0"/>
          </a:p>
          <a:p>
            <a:endParaRPr lang="en-US" dirty="0"/>
          </a:p>
          <a:p>
            <a:endParaRPr lang="en-US" dirty="0"/>
          </a:p>
        </p:txBody>
      </p:sp>
    </p:spTree>
    <p:extLst>
      <p:ext uri="{BB962C8B-B14F-4D97-AF65-F5344CB8AC3E}">
        <p14:creationId xmlns:p14="http://schemas.microsoft.com/office/powerpoint/2010/main" val="19482402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427</Words>
  <Application>Microsoft Office PowerPoint</Application>
  <PresentationFormat>Widescreen</PresentationFormat>
  <Paragraphs>55</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Wingdings</vt:lpstr>
      <vt:lpstr>1_Office Theme</vt:lpstr>
      <vt:lpstr>Carter-Lawrence Engineering Magnet School</vt:lpstr>
      <vt:lpstr>Agenda</vt:lpstr>
      <vt:lpstr>What is a Title I school?</vt:lpstr>
      <vt:lpstr>Build Connections through  SIP</vt:lpstr>
      <vt:lpstr>Together We Can</vt:lpstr>
      <vt:lpstr> Family Engagement Policy </vt:lpstr>
      <vt:lpstr>CLEM Expectations</vt:lpstr>
      <vt:lpstr>How can an Engineer earn this reward?</vt:lpstr>
      <vt:lpstr>Engineers follow rules</vt:lpstr>
      <vt:lpstr>Quarter 1 PBIS Reward Trip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Carter-Lawrence Engineering Magnet School</dc:title>
  <dc:creator>Sanders, Sherleta M</dc:creator>
  <cp:lastModifiedBy>Harris-Little, Aleathea</cp:lastModifiedBy>
  <cp:revision>21</cp:revision>
  <cp:lastPrinted>2022-08-23T18:32:57Z</cp:lastPrinted>
  <dcterms:created xsi:type="dcterms:W3CDTF">2021-08-15T11:38:17Z</dcterms:created>
  <dcterms:modified xsi:type="dcterms:W3CDTF">2022-10-17T14:54:54Z</dcterms:modified>
</cp:coreProperties>
</file>